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9"/>
  </p:notesMasterIdLst>
  <p:sldIdLst>
    <p:sldId id="256" r:id="rId2"/>
    <p:sldId id="323" r:id="rId3"/>
    <p:sldId id="370" r:id="rId4"/>
    <p:sldId id="375" r:id="rId5"/>
    <p:sldId id="376" r:id="rId6"/>
    <p:sldId id="377" r:id="rId7"/>
    <p:sldId id="398" r:id="rId8"/>
    <p:sldId id="384" r:id="rId9"/>
    <p:sldId id="385" r:id="rId10"/>
    <p:sldId id="386" r:id="rId11"/>
    <p:sldId id="389" r:id="rId12"/>
    <p:sldId id="397" r:id="rId13"/>
    <p:sldId id="363" r:id="rId14"/>
    <p:sldId id="364" r:id="rId15"/>
    <p:sldId id="367" r:id="rId16"/>
    <p:sldId id="368" r:id="rId17"/>
    <p:sldId id="369" r:id="rId18"/>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7143" autoAdjust="0"/>
  </p:normalViewPr>
  <p:slideViewPr>
    <p:cSldViewPr>
      <p:cViewPr>
        <p:scale>
          <a:sx n="100" d="100"/>
          <a:sy n="100" d="100"/>
        </p:scale>
        <p:origin x="216" y="9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4DB7D605-3A92-4E84-BB31-A571166815F9}" type="datetimeFigureOut">
              <a:rPr lang="en-GB" smtClean="0"/>
              <a:pPr/>
              <a:t>21/11/2014</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xmlns=""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11</a:t>
            </a:fld>
            <a:endParaRPr lang="en-GB"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extLst>
      <p:ext uri="{BB962C8B-B14F-4D97-AF65-F5344CB8AC3E}">
        <p14:creationId xmlns:p14="http://schemas.microsoft.com/office/powerpoint/2010/main" xmlns="" val="2114404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13</a:t>
            </a:fld>
            <a:endParaRPr lang="en-GB"/>
          </a:p>
        </p:txBody>
      </p:sp>
    </p:spTree>
    <p:extLst>
      <p:ext uri="{BB962C8B-B14F-4D97-AF65-F5344CB8AC3E}">
        <p14:creationId xmlns:p14="http://schemas.microsoft.com/office/powerpoint/2010/main" xmlns="" val="250021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14</a:t>
            </a:fld>
            <a:endParaRPr lang="en-GB"/>
          </a:p>
        </p:txBody>
      </p:sp>
    </p:spTree>
    <p:extLst>
      <p:ext uri="{BB962C8B-B14F-4D97-AF65-F5344CB8AC3E}">
        <p14:creationId xmlns:p14="http://schemas.microsoft.com/office/powerpoint/2010/main" xmlns="" val="269970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4A802F5-E126-4B0F-85CF-DFB40C258FD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16</a:t>
            </a:fld>
            <a:endParaRPr lang="en-GB"/>
          </a:p>
        </p:txBody>
      </p:sp>
    </p:spTree>
    <p:extLst>
      <p:ext uri="{BB962C8B-B14F-4D97-AF65-F5344CB8AC3E}">
        <p14:creationId xmlns:p14="http://schemas.microsoft.com/office/powerpoint/2010/main" xmlns="" val="1766720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17</a:t>
            </a:fld>
            <a:endParaRPr lang="en-GB"/>
          </a:p>
        </p:txBody>
      </p:sp>
    </p:spTree>
    <p:extLst>
      <p:ext uri="{BB962C8B-B14F-4D97-AF65-F5344CB8AC3E}">
        <p14:creationId xmlns:p14="http://schemas.microsoft.com/office/powerpoint/2010/main" xmlns="" val="2833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xmlns="" val="211440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xmlns="" val="43185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xmlns="" val="356090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extLst>
      <p:ext uri="{BB962C8B-B14F-4D97-AF65-F5344CB8AC3E}">
        <p14:creationId xmlns:p14="http://schemas.microsoft.com/office/powerpoint/2010/main" xmlns="" val="213253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7</a:t>
            </a:fld>
            <a:endParaRPr lang="en-GB"/>
          </a:p>
        </p:txBody>
      </p:sp>
    </p:spTree>
    <p:extLst>
      <p:ext uri="{BB962C8B-B14F-4D97-AF65-F5344CB8AC3E}">
        <p14:creationId xmlns:p14="http://schemas.microsoft.com/office/powerpoint/2010/main" xmlns="" val="209421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8</a:t>
            </a:fld>
            <a:endParaRPr lang="en-GB"/>
          </a:p>
        </p:txBody>
      </p:sp>
    </p:spTree>
    <p:extLst>
      <p:ext uri="{BB962C8B-B14F-4D97-AF65-F5344CB8AC3E}">
        <p14:creationId xmlns:p14="http://schemas.microsoft.com/office/powerpoint/2010/main" xmlns="" val="348942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9</a:t>
            </a:fld>
            <a:endParaRPr lang="en-GB"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dcc.ac.uk/resources/policy-and-legal/%20overview-funders-data-polic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Introduction to Research Data Management </a:t>
            </a:r>
            <a:br>
              <a:rPr lang="en-GB" sz="4800" dirty="0" smtClean="0">
                <a:solidFill>
                  <a:schemeClr val="accent6"/>
                </a:solidFill>
                <a:latin typeface="Calibri" pitchFamily="34" charset="0"/>
                <a:cs typeface="Calibri" pitchFamily="34" charset="0"/>
              </a:rPr>
            </a:b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395536" y="3573016"/>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2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xmlns="" val="126106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260350"/>
            <a:ext cx="273367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5"/>
          <p:cNvSpPr>
            <a:spLocks noChangeArrowheads="1"/>
          </p:cNvSpPr>
          <p:nvPr/>
        </p:nvSpPr>
        <p:spPr bwMode="auto">
          <a:xfrm>
            <a:off x="684213" y="1628775"/>
            <a:ext cx="7991475"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i="1"/>
              <a:t>“</a:t>
            </a:r>
            <a:r>
              <a:rPr lang="en-GB" altLang="en-US" sz="280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2800" i="1"/>
              <a:t>”</a:t>
            </a:r>
            <a:endParaRPr lang="en-GB" altLang="en-US" sz="1800" i="1"/>
          </a:p>
        </p:txBody>
      </p:sp>
      <p:sp>
        <p:nvSpPr>
          <p:cNvPr id="20484" name="Rectangle 7"/>
          <p:cNvSpPr>
            <a:spLocks noChangeArrowheads="1"/>
          </p:cNvSpPr>
          <p:nvPr/>
        </p:nvSpPr>
        <p:spPr bwMode="auto">
          <a:xfrm>
            <a:off x="234950" y="6069013"/>
            <a:ext cx="86979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hlinkClick r:id="rId4"/>
              </a:rPr>
              <a:t>www.epsrc.ac.uk/about/standards/researchdata/Pages/expectations.aspx</a:t>
            </a:r>
            <a:endParaRPr lang="en-GB" altLang="en-US" sz="1800"/>
          </a:p>
        </p:txBody>
      </p:sp>
      <p:sp>
        <p:nvSpPr>
          <p:cNvPr id="20485" name="Rectangle 2"/>
          <p:cNvSpPr txBox="1">
            <a:spLocks noChangeArrowheads="1"/>
          </p:cNvSpPr>
          <p:nvPr/>
        </p:nvSpPr>
        <p:spPr bwMode="auto">
          <a:xfrm>
            <a:off x="900113" y="4724400"/>
            <a:ext cx="8243887" cy="12668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a:ea typeface="ＭＳ Ｐゴシック" pitchFamily="34" charset="-128"/>
              </a:rPr>
              <a:t>...institutional responsibility</a:t>
            </a:r>
          </a:p>
        </p:txBody>
      </p:sp>
    </p:spTree>
    <p:extLst>
      <p:ext uri="{BB962C8B-B14F-4D97-AF65-F5344CB8AC3E}">
        <p14:creationId xmlns:p14="http://schemas.microsoft.com/office/powerpoint/2010/main" xmlns="" val="2153512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Costs</a:t>
            </a:r>
            <a:endParaRPr lang="en-GB" sz="5400" kern="0" dirty="0">
              <a:solidFill>
                <a:schemeClr val="bg1"/>
              </a:solidFill>
            </a:endParaRPr>
          </a:p>
        </p:txBody>
      </p:sp>
    </p:spTree>
    <p:extLst>
      <p:ext uri="{BB962C8B-B14F-4D97-AF65-F5344CB8AC3E}">
        <p14:creationId xmlns:p14="http://schemas.microsoft.com/office/powerpoint/2010/main" xmlns="" val="3561717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funders’ policies</a:t>
            </a:r>
            <a:endParaRPr lang="en-GB" dirty="0"/>
          </a:p>
        </p:txBody>
      </p:sp>
      <p:pic>
        <p:nvPicPr>
          <p:cNvPr id="5" name="Content Placeholder 4" descr="Capture.PNG"/>
          <p:cNvPicPr>
            <a:picLocks noGrp="1" noChangeAspect="1"/>
          </p:cNvPicPr>
          <p:nvPr>
            <p:ph idx="1"/>
          </p:nvPr>
        </p:nvPicPr>
        <p:blipFill>
          <a:blip r:embed="rId3" cstate="print"/>
          <a:stretch>
            <a:fillRect/>
          </a:stretch>
        </p:blipFill>
        <p:spPr>
          <a:xfrm>
            <a:off x="539552" y="1556792"/>
            <a:ext cx="8154539" cy="4344007"/>
          </a:xfrm>
        </p:spPr>
      </p:pic>
      <p:sp>
        <p:nvSpPr>
          <p:cNvPr id="4" name="Rectangle 9"/>
          <p:cNvSpPr>
            <a:spLocks/>
          </p:cNvSpPr>
          <p:nvPr/>
        </p:nvSpPr>
        <p:spPr bwMode="auto">
          <a:xfrm>
            <a:off x="179512" y="6237312"/>
            <a:ext cx="8801100" cy="381000"/>
          </a:xfrm>
          <a:prstGeom prst="rect">
            <a:avLst/>
          </a:prstGeom>
          <a:noFill/>
          <a:ln w="12700">
            <a:noFill/>
            <a:miter lim="800000"/>
            <a:headEnd/>
            <a:tailEnd/>
          </a:ln>
        </p:spPr>
        <p:txBody>
          <a:bodyPr lIns="0" tIns="0" rIns="40639" bIns="0"/>
          <a:lstStyle/>
          <a:p>
            <a:pPr marL="39688" algn="ctr">
              <a:defRPr/>
            </a:pPr>
            <a:r>
              <a:rPr lang="en-US" sz="2000" u="sng" dirty="0">
                <a:solidFill>
                  <a:srgbClr val="0000FF"/>
                </a:solidFill>
                <a:latin typeface="+mn-lt"/>
                <a:cs typeface="Arial" charset="0"/>
                <a:sym typeface="Arial" charset="0"/>
                <a:hlinkClick r:id="rId4"/>
              </a:rPr>
              <a:t>www.dcc.ac.uk/resources/policy-and-legal/overview-funders-data-policies</a:t>
            </a:r>
            <a:r>
              <a:rPr lang="en-US" sz="1800" dirty="0">
                <a:solidFill>
                  <a:srgbClr val="000000"/>
                </a:solidFill>
                <a:cs typeface="Arial" charset="0"/>
                <a:sym typeface="Arial" charset="0"/>
              </a:rPr>
              <a:t> </a:t>
            </a:r>
          </a:p>
        </p:txBody>
      </p:sp>
      <p:sp>
        <p:nvSpPr>
          <p:cNvPr id="3" name="Oval 2"/>
          <p:cNvSpPr/>
          <p:nvPr/>
        </p:nvSpPr>
        <p:spPr>
          <a:xfrm>
            <a:off x="8028384" y="1988840"/>
            <a:ext cx="648072" cy="4248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7620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differences in policies</a:t>
            </a:r>
            <a:endParaRPr lang="en-GB" dirty="0"/>
          </a:p>
        </p:txBody>
      </p:sp>
      <p:sp>
        <p:nvSpPr>
          <p:cNvPr id="3" name="Content Placeholder 2"/>
          <p:cNvSpPr>
            <a:spLocks noGrp="1"/>
          </p:cNvSpPr>
          <p:nvPr>
            <p:ph idx="1"/>
          </p:nvPr>
        </p:nvSpPr>
        <p:spPr>
          <a:xfrm>
            <a:off x="395536" y="1600200"/>
            <a:ext cx="8496944" cy="4925144"/>
          </a:xfrm>
        </p:spPr>
        <p:txBody>
          <a:bodyPr>
            <a:normAutofit/>
          </a:bodyPr>
          <a:lstStyle/>
          <a:p>
            <a:pPr>
              <a:lnSpc>
                <a:spcPct val="110000"/>
              </a:lnSpc>
            </a:pPr>
            <a:r>
              <a:rPr lang="en-GB" sz="2400" dirty="0" smtClean="0"/>
              <a:t>Preservation periods range from 3 years to in perpetuity            </a:t>
            </a:r>
          </a:p>
          <a:p>
            <a:pPr lvl="1">
              <a:lnSpc>
                <a:spcPct val="110000"/>
              </a:lnSpc>
              <a:spcAft>
                <a:spcPts val="1800"/>
              </a:spcAft>
            </a:pPr>
            <a:r>
              <a:rPr lang="en-GB" sz="2400" dirty="0" smtClean="0"/>
              <a:t>most funders ask for 10+ years</a:t>
            </a:r>
          </a:p>
          <a:p>
            <a:pPr>
              <a:lnSpc>
                <a:spcPct val="110000"/>
              </a:lnSpc>
              <a:spcAft>
                <a:spcPts val="1800"/>
              </a:spcAft>
            </a:pPr>
            <a:r>
              <a:rPr lang="en-GB" sz="2400" dirty="0" smtClean="0"/>
              <a:t>ESRC and NERC may withhold the final grant payment if data aren’t offered for deposit</a:t>
            </a:r>
          </a:p>
          <a:p>
            <a:pPr>
              <a:lnSpc>
                <a:spcPct val="110000"/>
              </a:lnSpc>
              <a:spcAft>
                <a:spcPts val="1800"/>
              </a:spcAft>
            </a:pPr>
            <a:r>
              <a:rPr lang="en-GB" sz="2400" dirty="0" smtClean="0"/>
              <a:t>Cancer Research UK states explicitly that it will </a:t>
            </a:r>
            <a:r>
              <a:rPr lang="en-GB" sz="2400" b="1" dirty="0" smtClean="0"/>
              <a:t>NOT</a:t>
            </a:r>
            <a:r>
              <a:rPr lang="en-GB" sz="2400" dirty="0" smtClean="0"/>
              <a:t> provide additional funds for RDM</a:t>
            </a:r>
          </a:p>
        </p:txBody>
      </p:sp>
    </p:spTree>
    <p:extLst>
      <p:ext uri="{BB962C8B-B14F-4D97-AF65-F5344CB8AC3E}">
        <p14:creationId xmlns:p14="http://schemas.microsoft.com/office/powerpoint/2010/main" xmlns="" val="362353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GB" dirty="0" smtClean="0"/>
              <a:t>What RDM cost can be included?</a:t>
            </a:r>
            <a:endParaRPr lang="en-GB" dirty="0"/>
          </a:p>
        </p:txBody>
      </p:sp>
      <p:sp>
        <p:nvSpPr>
          <p:cNvPr id="3" name="Content Placeholder 2"/>
          <p:cNvSpPr>
            <a:spLocks noGrp="1"/>
          </p:cNvSpPr>
          <p:nvPr>
            <p:ph idx="1"/>
          </p:nvPr>
        </p:nvSpPr>
        <p:spPr>
          <a:xfrm>
            <a:off x="395536" y="1196752"/>
            <a:ext cx="8280920" cy="5157192"/>
          </a:xfrm>
        </p:spPr>
        <p:txBody>
          <a:bodyPr>
            <a:noAutofit/>
          </a:bodyPr>
          <a:lstStyle/>
          <a:p>
            <a:pPr marL="0">
              <a:buNone/>
            </a:pPr>
            <a:r>
              <a:rPr lang="en-GB" sz="2400" dirty="0" smtClean="0"/>
              <a:t>Need to distinguish between the costs that are incurred during a project and those that arise afterwards.</a:t>
            </a:r>
          </a:p>
          <a:p>
            <a:pPr marL="0">
              <a:buNone/>
            </a:pPr>
            <a:endParaRPr lang="en-GB" sz="1600" dirty="0" smtClean="0"/>
          </a:p>
          <a:p>
            <a:r>
              <a:rPr lang="en-GB" sz="2400" dirty="0" smtClean="0"/>
              <a:t>In-project (direct) costs:</a:t>
            </a:r>
          </a:p>
          <a:p>
            <a:pPr lvl="1"/>
            <a:r>
              <a:rPr lang="en-GB" sz="2000" dirty="0" smtClean="0"/>
              <a:t>covers hardware, staff, expenses, costs of preparing data &amp; metadata...</a:t>
            </a:r>
          </a:p>
          <a:p>
            <a:pPr lvl="1"/>
            <a:endParaRPr lang="en-GB" sz="1100" dirty="0" smtClean="0"/>
          </a:p>
          <a:p>
            <a:r>
              <a:rPr lang="en-GB" sz="2400" dirty="0" smtClean="0"/>
              <a:t>Post project (largely indirect) costs:	</a:t>
            </a:r>
          </a:p>
          <a:p>
            <a:pPr lvl="1"/>
            <a:r>
              <a:rPr lang="en-GB" sz="2000" dirty="0" smtClean="0"/>
              <a:t>existing services should be used where possible</a:t>
            </a:r>
          </a:p>
          <a:p>
            <a:pPr lvl="1"/>
            <a:r>
              <a:rPr lang="en-GB" sz="2000" dirty="0" smtClean="0"/>
              <a:t>where an institution is going to provide a data repository, costs should be met through FEC</a:t>
            </a:r>
          </a:p>
          <a:p>
            <a:pPr lvl="1"/>
            <a:r>
              <a:rPr lang="en-GB" sz="2000" dirty="0" smtClean="0"/>
              <a:t>outsourcing to a third-party is also an option</a:t>
            </a:r>
          </a:p>
          <a:p>
            <a:pPr lvl="1"/>
            <a:endParaRPr lang="en-GB" sz="2000" dirty="0" smtClean="0"/>
          </a:p>
          <a:p>
            <a:pPr marL="0">
              <a:buNone/>
            </a:pPr>
            <a:r>
              <a:rPr lang="en-GB" sz="2400" dirty="0" smtClean="0"/>
              <a:t>Owing to its charity status, the </a:t>
            </a:r>
            <a:r>
              <a:rPr lang="en-GB" sz="2400" dirty="0" err="1" smtClean="0"/>
              <a:t>Wellcome</a:t>
            </a:r>
            <a:r>
              <a:rPr lang="en-GB" sz="2400" dirty="0" smtClean="0"/>
              <a:t> Trust in general only pays directly incurred costs.</a:t>
            </a:r>
          </a:p>
          <a:p>
            <a:pPr marL="0" lvl="1"/>
            <a:endParaRPr lang="en-GB" sz="2000" dirty="0" smtClean="0"/>
          </a:p>
        </p:txBody>
      </p:sp>
    </p:spTree>
    <p:extLst>
      <p:ext uri="{BB962C8B-B14F-4D97-AF65-F5344CB8AC3E}">
        <p14:creationId xmlns:p14="http://schemas.microsoft.com/office/powerpoint/2010/main" xmlns="" val="377201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costs be included?</a:t>
            </a:r>
            <a:endParaRPr lang="en-GB" dirty="0"/>
          </a:p>
        </p:txBody>
      </p:sp>
      <p:sp>
        <p:nvSpPr>
          <p:cNvPr id="3" name="Content Placeholder 2"/>
          <p:cNvSpPr>
            <a:spLocks noGrp="1"/>
          </p:cNvSpPr>
          <p:nvPr>
            <p:ph idx="1"/>
          </p:nvPr>
        </p:nvSpPr>
        <p:spPr>
          <a:xfrm>
            <a:off x="457200" y="1628800"/>
            <a:ext cx="8229600" cy="5040560"/>
          </a:xfrm>
        </p:spPr>
        <p:txBody>
          <a:bodyPr>
            <a:normAutofit/>
          </a:bodyPr>
          <a:lstStyle/>
          <a:p>
            <a:pPr>
              <a:spcAft>
                <a:spcPts val="2400"/>
              </a:spcAft>
            </a:pPr>
            <a:r>
              <a:rPr lang="en-GB" sz="2400" dirty="0" smtClean="0"/>
              <a:t>In-project costs should be included in the direct costs for a project</a:t>
            </a:r>
          </a:p>
          <a:p>
            <a:pPr>
              <a:spcAft>
                <a:spcPts val="2400"/>
              </a:spcAft>
            </a:pPr>
            <a:r>
              <a:rPr lang="en-GB" sz="2400" dirty="0" smtClean="0"/>
              <a:t>Post-project costs could be direct (e.g. charges levied by data centres) but typically fall into indirects as universities should provide infrastructure to support RDM</a:t>
            </a:r>
          </a:p>
          <a:p>
            <a:pPr>
              <a:spcBef>
                <a:spcPts val="0"/>
              </a:spcBef>
              <a:spcAft>
                <a:spcPts val="600"/>
              </a:spcAft>
            </a:pPr>
            <a:r>
              <a:rPr lang="en-GB" sz="2400" dirty="0" smtClean="0"/>
              <a:t>The Justifications of Resources should, where possible, separate out the following RDM cost elements: </a:t>
            </a:r>
          </a:p>
          <a:p>
            <a:pPr lvl="1">
              <a:spcBef>
                <a:spcPts val="0"/>
              </a:spcBef>
            </a:pPr>
            <a:r>
              <a:rPr lang="en-GB" sz="2000" dirty="0" smtClean="0"/>
              <a:t>cost of collecting data </a:t>
            </a:r>
          </a:p>
          <a:p>
            <a:pPr lvl="1">
              <a:spcBef>
                <a:spcPts val="0"/>
              </a:spcBef>
            </a:pPr>
            <a:r>
              <a:rPr lang="en-GB" sz="2000" dirty="0" smtClean="0"/>
              <a:t>the cost of </a:t>
            </a:r>
            <a:r>
              <a:rPr lang="en-GB" sz="2000" dirty="0" err="1" smtClean="0"/>
              <a:t>curating</a:t>
            </a:r>
            <a:r>
              <a:rPr lang="en-GB" sz="2000" dirty="0" smtClean="0"/>
              <a:t> data </a:t>
            </a:r>
          </a:p>
          <a:p>
            <a:pPr lvl="1">
              <a:spcBef>
                <a:spcPts val="0"/>
              </a:spcBef>
            </a:pPr>
            <a:r>
              <a:rPr lang="en-GB" sz="2000" dirty="0" smtClean="0"/>
              <a:t>the cost of analysing data </a:t>
            </a:r>
          </a:p>
          <a:p>
            <a:pPr lvl="1">
              <a:spcBef>
                <a:spcPts val="0"/>
              </a:spcBef>
            </a:pPr>
            <a:r>
              <a:rPr lang="en-GB" sz="2000" dirty="0" smtClean="0"/>
              <a:t>the cost of preservation and sharing</a:t>
            </a:r>
          </a:p>
          <a:p>
            <a:endParaRPr lang="en-GB" dirty="0"/>
          </a:p>
        </p:txBody>
      </p:sp>
    </p:spTree>
    <p:extLst>
      <p:ext uri="{BB962C8B-B14F-4D97-AF65-F5344CB8AC3E}">
        <p14:creationId xmlns:p14="http://schemas.microsoft.com/office/powerpoint/2010/main" xmlns="" val="324108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323528" y="1484784"/>
            <a:ext cx="8363272" cy="5373216"/>
          </a:xfrm>
        </p:spPr>
        <p:txBody>
          <a:bodyPr>
            <a:normAutofit/>
          </a:bodyPr>
          <a:lstStyle/>
          <a:p>
            <a:pPr>
              <a:spcAft>
                <a:spcPts val="2400"/>
              </a:spcAft>
            </a:pPr>
            <a:r>
              <a:rPr lang="en-GB" sz="2000" dirty="0" smtClean="0"/>
              <a:t>Research data management should not be regarded as optional.</a:t>
            </a:r>
          </a:p>
          <a:p>
            <a:pPr>
              <a:spcAft>
                <a:spcPts val="2400"/>
              </a:spcAft>
            </a:pPr>
            <a:r>
              <a:rPr lang="en-GB" sz="2000" dirty="0" smtClean="0"/>
              <a:t>DMPs should make clear what is provided and what activities are being charged against a grant </a:t>
            </a:r>
          </a:p>
          <a:p>
            <a:pPr>
              <a:spcAft>
                <a:spcPts val="2400"/>
              </a:spcAft>
            </a:pPr>
            <a:r>
              <a:rPr lang="en-GB" sz="2000" dirty="0" smtClean="0"/>
              <a:t>The cost of RDM is project-specific and entirely depends on the type of work.</a:t>
            </a:r>
          </a:p>
          <a:p>
            <a:pPr>
              <a:spcAft>
                <a:spcPts val="2400"/>
              </a:spcAft>
            </a:pPr>
            <a:r>
              <a:rPr lang="en-GB" sz="2000" dirty="0" smtClean="0"/>
              <a:t>It may be possible to set up small research facilities to recover the cost of RDM (e.g. similar to provision of HPC), possibly as a cross-institutional service. </a:t>
            </a:r>
          </a:p>
        </p:txBody>
      </p:sp>
    </p:spTree>
    <p:extLst>
      <p:ext uri="{BB962C8B-B14F-4D97-AF65-F5344CB8AC3E}">
        <p14:creationId xmlns:p14="http://schemas.microsoft.com/office/powerpoint/2010/main" xmlns="" val="401829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pPr algn="ctr"/>
            <a:r>
              <a:rPr lang="en-GB" dirty="0" smtClean="0"/>
              <a:t>About this course</a:t>
            </a:r>
            <a:endParaRPr lang="en-GB" dirty="0"/>
          </a:p>
        </p:txBody>
      </p:sp>
      <p:sp>
        <p:nvSpPr>
          <p:cNvPr id="3" name="Content Placeholder 2"/>
          <p:cNvSpPr>
            <a:spLocks noGrp="1"/>
          </p:cNvSpPr>
          <p:nvPr>
            <p:ph idx="1"/>
          </p:nvPr>
        </p:nvSpPr>
        <p:spPr>
          <a:xfrm>
            <a:off x="251520" y="1556792"/>
            <a:ext cx="8640960" cy="4896544"/>
          </a:xfrm>
        </p:spPr>
        <p:txBody>
          <a:bodyPr/>
          <a:lstStyle/>
          <a:p>
            <a:pPr>
              <a:buFont typeface="Wingdings" pitchFamily="2" charset="2"/>
              <a:buChar char=""/>
            </a:pPr>
            <a:r>
              <a:rPr lang="en-GB" dirty="0" smtClean="0">
                <a:solidFill>
                  <a:schemeClr val="accent6"/>
                </a:solidFill>
              </a:rPr>
              <a:t>Short presentations with exercises and discussion</a:t>
            </a:r>
          </a:p>
          <a:p>
            <a:pPr>
              <a:buNone/>
            </a:pPr>
            <a:endParaRPr lang="en-GB" dirty="0" smtClean="0">
              <a:solidFill>
                <a:schemeClr val="accent6"/>
              </a:solidFill>
            </a:endParaRPr>
          </a:p>
          <a:p>
            <a:r>
              <a:rPr lang="en-GB" dirty="0" smtClean="0"/>
              <a:t>Research </a:t>
            </a:r>
            <a:r>
              <a:rPr lang="en-GB" dirty="0"/>
              <a:t>Data Management Landscape </a:t>
            </a:r>
          </a:p>
          <a:p>
            <a:r>
              <a:rPr lang="en-GB" dirty="0" smtClean="0"/>
              <a:t>Research </a:t>
            </a:r>
            <a:r>
              <a:rPr lang="en-GB" dirty="0"/>
              <a:t>Data Management at the University of Glasgow </a:t>
            </a:r>
          </a:p>
          <a:p>
            <a:r>
              <a:rPr lang="en-GB" dirty="0" smtClean="0"/>
              <a:t>Introduction </a:t>
            </a:r>
            <a:r>
              <a:rPr lang="en-GB" dirty="0"/>
              <a:t>to Data Management Planning</a:t>
            </a:r>
          </a:p>
          <a:p>
            <a:r>
              <a:rPr lang="en-GB" dirty="0" smtClean="0"/>
              <a:t>Data description exercise </a:t>
            </a:r>
            <a:endParaRPr lang="en-GB" dirty="0"/>
          </a:p>
          <a:p>
            <a:r>
              <a:rPr lang="en-GB" dirty="0" err="1" smtClean="0"/>
              <a:t>DMPonline</a:t>
            </a:r>
            <a:r>
              <a:rPr lang="en-GB" dirty="0" smtClean="0"/>
              <a:t> </a:t>
            </a:r>
            <a:r>
              <a:rPr lang="en-GB" dirty="0"/>
              <a:t>demonstration </a:t>
            </a:r>
          </a:p>
          <a:p>
            <a:pPr lvl="1">
              <a:buNone/>
            </a:pPr>
            <a:endParaRPr lang="en-GB" dirty="0" smtClean="0">
              <a:solidFill>
                <a:schemeClr val="accent6"/>
              </a:solidFill>
            </a:endParaRPr>
          </a:p>
          <a:p>
            <a:pPr marL="457200" lvl="1" indent="0">
              <a:buNone/>
            </a:pPr>
            <a:endParaRPr lang="en-GB" dirty="0" smtClean="0">
              <a:solidFill>
                <a:schemeClr val="accent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Landscape</a:t>
            </a:r>
            <a:endParaRPr lang="en-GB" sz="5400" kern="0" dirty="0">
              <a:solidFill>
                <a:schemeClr val="bg1"/>
              </a:solidFill>
            </a:endParaRPr>
          </a:p>
        </p:txBody>
      </p:sp>
    </p:spTree>
    <p:extLst>
      <p:ext uri="{BB962C8B-B14F-4D97-AF65-F5344CB8AC3E}">
        <p14:creationId xmlns:p14="http://schemas.microsoft.com/office/powerpoint/2010/main" xmlns="" val="42243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xmlns="" val="2162887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5538" y="26988"/>
            <a:ext cx="4208462" cy="683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extBox 1"/>
          <p:cNvSpPr txBox="1">
            <a:spLocks noChangeArrowheads="1"/>
          </p:cNvSpPr>
          <p:nvPr/>
        </p:nvSpPr>
        <p:spPr bwMode="auto">
          <a:xfrm>
            <a:off x="539750" y="1484313"/>
            <a:ext cx="3816350" cy="307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a:t>Digital data as the new special collections?</a:t>
            </a:r>
          </a:p>
          <a:p>
            <a:pPr eaLnBrk="1" hangingPunct="1">
              <a:spcBef>
                <a:spcPct val="0"/>
              </a:spcBef>
              <a:buFontTx/>
              <a:buNone/>
            </a:pPr>
            <a:endParaRPr lang="en-GB" altLang="en-US" sz="5400"/>
          </a:p>
          <a:p>
            <a:pPr eaLnBrk="1" hangingPunct="1">
              <a:spcBef>
                <a:spcPct val="0"/>
              </a:spcBef>
              <a:buFontTx/>
              <a:buNone/>
            </a:pPr>
            <a:r>
              <a:rPr lang="en-GB" altLang="en-US" sz="2000"/>
              <a:t>Sayeed Choudhury, Johns Hopkins</a:t>
            </a:r>
          </a:p>
        </p:txBody>
      </p:sp>
    </p:spTree>
    <p:extLst>
      <p:ext uri="{BB962C8B-B14F-4D97-AF65-F5344CB8AC3E}">
        <p14:creationId xmlns:p14="http://schemas.microsoft.com/office/powerpoint/2010/main" xmlns="" val="57576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13" y="0"/>
            <a:ext cx="9244013" cy="685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013" y="-26988"/>
            <a:ext cx="4095751" cy="263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TextBox 1"/>
          <p:cNvSpPr txBox="1">
            <a:spLocks noChangeArrowheads="1"/>
          </p:cNvSpPr>
          <p:nvPr/>
        </p:nvSpPr>
        <p:spPr bwMode="auto">
          <a:xfrm>
            <a:off x="5580063" y="42863"/>
            <a:ext cx="3455987"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en-US" sz="4000">
                <a:solidFill>
                  <a:schemeClr val="bg1"/>
                </a:solidFill>
              </a:rPr>
              <a:t>Research data: institutional crown jewels?</a:t>
            </a:r>
          </a:p>
        </p:txBody>
      </p:sp>
      <p:sp>
        <p:nvSpPr>
          <p:cNvPr id="8197" name="TextBox 2"/>
          <p:cNvSpPr txBox="1">
            <a:spLocks noChangeArrowheads="1"/>
          </p:cNvSpPr>
          <p:nvPr/>
        </p:nvSpPr>
        <p:spPr bwMode="auto">
          <a:xfrm>
            <a:off x="0" y="6597650"/>
            <a:ext cx="90360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800" i="1">
                <a:solidFill>
                  <a:schemeClr val="bg1"/>
                </a:solidFill>
              </a:rPr>
              <a:t>http://www.flickr.com/photos/lifes__too_short__to__drink__cheap__wine/4754234186</a:t>
            </a:r>
            <a:r>
              <a:rPr lang="en-GB" altLang="en-US" sz="1000">
                <a:solidFill>
                  <a:schemeClr val="bg1"/>
                </a:solidFill>
              </a:rPr>
              <a:t>/</a:t>
            </a:r>
          </a:p>
        </p:txBody>
      </p:sp>
    </p:spTree>
    <p:extLst>
      <p:ext uri="{BB962C8B-B14F-4D97-AF65-F5344CB8AC3E}">
        <p14:creationId xmlns:p14="http://schemas.microsoft.com/office/powerpoint/2010/main" xmlns="" val="1866555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5083443" cy="646331"/>
          </a:xfrm>
          <a:prstGeom prst="rect">
            <a:avLst/>
          </a:prstGeom>
          <a:noFill/>
        </p:spPr>
        <p:txBody>
          <a:bodyPr wrap="none" rtlCol="0">
            <a:spAutoFit/>
          </a:bodyPr>
          <a:lstStyle/>
          <a:p>
            <a:r>
              <a:rPr lang="en-GB" sz="3600" dirty="0" smtClean="0"/>
              <a:t>Exceptions to copyright </a:t>
            </a:r>
            <a:endParaRPr lang="en-GB" sz="3600" dirty="0"/>
          </a:p>
        </p:txBody>
      </p:sp>
      <p:sp>
        <p:nvSpPr>
          <p:cNvPr id="3" name="TextBox 2"/>
          <p:cNvSpPr txBox="1"/>
          <p:nvPr/>
        </p:nvSpPr>
        <p:spPr>
          <a:xfrm>
            <a:off x="467544" y="1484784"/>
            <a:ext cx="8136904" cy="4401205"/>
          </a:xfrm>
          <a:prstGeom prst="rect">
            <a:avLst/>
          </a:prstGeom>
          <a:noFill/>
        </p:spPr>
        <p:txBody>
          <a:bodyPr wrap="square" rtlCol="0">
            <a:spAutoFit/>
          </a:bodyPr>
          <a:lstStyle/>
          <a:p>
            <a:pPr algn="ctr"/>
            <a:r>
              <a:rPr lang="en-GB" sz="2000" b="1" dirty="0" smtClean="0"/>
              <a:t>*Reforms </a:t>
            </a:r>
            <a:r>
              <a:rPr lang="en-GB" sz="2000" b="1" dirty="0"/>
              <a:t>to copyright law come into force on 1st </a:t>
            </a:r>
            <a:r>
              <a:rPr lang="en-GB" sz="2000" b="1" dirty="0" smtClean="0"/>
              <a:t>June*</a:t>
            </a:r>
          </a:p>
          <a:p>
            <a:endParaRPr lang="en-GB" sz="2000" dirty="0"/>
          </a:p>
          <a:p>
            <a:r>
              <a:rPr lang="en-GB" sz="2000" dirty="0" smtClean="0"/>
              <a:t>The </a:t>
            </a:r>
            <a:r>
              <a:rPr lang="en-GB" sz="2000" dirty="0"/>
              <a:t>exceptions coming into force today will bring a range of benefits to a wide range of groups</a:t>
            </a:r>
            <a:r>
              <a:rPr lang="en-GB" sz="2000" dirty="0" smtClean="0"/>
              <a:t>:</a:t>
            </a:r>
          </a:p>
          <a:p>
            <a:endParaRPr lang="en-GB" sz="2000" dirty="0"/>
          </a:p>
          <a:p>
            <a:pPr marL="171450" lvl="0" indent="-171450">
              <a:buFont typeface="Arial" panose="020B0604020202020204" pitchFamily="34" charset="0"/>
              <a:buChar char="•"/>
            </a:pPr>
            <a:r>
              <a:rPr lang="en-GB" sz="2000" dirty="0" smtClean="0"/>
              <a:t>Researchers </a:t>
            </a:r>
            <a:r>
              <a:rPr lang="en-GB" sz="2000" dirty="0"/>
              <a:t>will benefit from the introduction of the new text and data mining exception for non-commercial research, as well as the reforms to </a:t>
            </a:r>
            <a:r>
              <a:rPr lang="en-GB" sz="2000" dirty="0" smtClean="0"/>
              <a:t>existing</a:t>
            </a:r>
          </a:p>
          <a:p>
            <a:pPr lvl="0"/>
            <a:endParaRPr lang="en-GB" sz="2000" dirty="0" smtClean="0"/>
          </a:p>
          <a:p>
            <a:pPr marL="171450" lvl="0" indent="-171450">
              <a:buFont typeface="Arial" panose="020B0604020202020204" pitchFamily="34" charset="0"/>
              <a:buChar char="•"/>
            </a:pPr>
            <a:r>
              <a:rPr lang="en-GB" sz="2000" dirty="0" smtClean="0"/>
              <a:t>Libraries</a:t>
            </a:r>
            <a:r>
              <a:rPr lang="en-GB" sz="2000" dirty="0"/>
              <a:t>, archives and museums will now be better able to protect our cultural heritage and preserve their collections. The existing preservation exception has been expanded to cover all types of copyright work, and now applies to museums and galleries as well as libraries and archives. </a:t>
            </a:r>
          </a:p>
        </p:txBody>
      </p:sp>
    </p:spTree>
    <p:extLst>
      <p:ext uri="{BB962C8B-B14F-4D97-AF65-F5344CB8AC3E}">
        <p14:creationId xmlns:p14="http://schemas.microsoft.com/office/powerpoint/2010/main" xmlns="" val="267383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4000" smtClean="0"/>
              <a:t>Funders’ expectations of public access</a:t>
            </a:r>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smtClean="0"/>
          </a:p>
          <a:p>
            <a:pPr algn="r" eaLnBrk="1" hangingPunct="1">
              <a:buFont typeface="Arial" pitchFamily="34" charset="0"/>
              <a:buNone/>
            </a:pPr>
            <a:r>
              <a:rPr lang="en-GB" altLang="en-US" sz="2400" smtClean="0"/>
              <a:t>RCUK Common Principles on Data Policy</a:t>
            </a:r>
          </a:p>
          <a:p>
            <a:pPr algn="r" eaLnBrk="1" hangingPunct="1">
              <a:buFont typeface="Arial" pitchFamily="34" charset="0"/>
              <a:buNone/>
            </a:pPr>
            <a:r>
              <a:rPr lang="en-GB" altLang="en-US" sz="2000" smtClean="0">
                <a:hlinkClick r:id="rId3"/>
              </a:rPr>
              <a:t>http://www.rcuk.ac.uk/research/Pages/DataPolicy.aspx</a:t>
            </a:r>
            <a:r>
              <a:rPr lang="en-GB" altLang="en-US" sz="2000" smtClean="0"/>
              <a:t> </a:t>
            </a:r>
          </a:p>
        </p:txBody>
      </p:sp>
      <p:pic>
        <p:nvPicPr>
          <p:cNvPr id="15364" name="Picture 2" descr="Research Councils UK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99521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Research funder data policies</a:t>
            </a:r>
          </a:p>
        </p:txBody>
      </p:sp>
      <p:pic>
        <p:nvPicPr>
          <p:cNvPr id="16387" name="Content Placeholder 3" descr="Policy-table.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468313" y="5949950"/>
            <a:ext cx="79930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9" name="Oval 8"/>
          <p:cNvSpPr/>
          <p:nvPr/>
        </p:nvSpPr>
        <p:spPr bwMode="auto">
          <a:xfrm>
            <a:off x="2843808" y="1942803"/>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1907704" y="1951162"/>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xmlns="" val="190769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2060</TotalTime>
  <Words>670</Words>
  <Application>Microsoft Office PowerPoint</Application>
  <PresentationFormat>On-screen Show (4:3)</PresentationFormat>
  <Paragraphs>105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1_Blank Presentation</vt:lpstr>
      <vt:lpstr>Introduction to Research Data Management  </vt:lpstr>
      <vt:lpstr>About this course</vt:lpstr>
      <vt:lpstr>Data Management Planning</vt:lpstr>
      <vt:lpstr>Slide 4</vt:lpstr>
      <vt:lpstr>Slide 5</vt:lpstr>
      <vt:lpstr>Slide 6</vt:lpstr>
      <vt:lpstr>Slide 7</vt:lpstr>
      <vt:lpstr>Funders’ expectations of public access</vt:lpstr>
      <vt:lpstr>Research funder data policies</vt:lpstr>
      <vt:lpstr>Ultimately funders expect:</vt:lpstr>
      <vt:lpstr>Slide 11</vt:lpstr>
      <vt:lpstr>Data Management Planning</vt:lpstr>
      <vt:lpstr>Research funders’ policies</vt:lpstr>
      <vt:lpstr>Key differences in policies</vt:lpstr>
      <vt:lpstr>What RDM cost can be included?</vt:lpstr>
      <vt:lpstr>How should costs be included?</vt:lpstr>
      <vt:lpstr>Key messages</vt:lpstr>
    </vt:vector>
  </TitlesOfParts>
  <Company>University of Glasgow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losemrm</cp:lastModifiedBy>
  <cp:revision>203</cp:revision>
  <cp:lastPrinted>2014-06-03T16:34:26Z</cp:lastPrinted>
  <dcterms:created xsi:type="dcterms:W3CDTF">2013-04-05T08:58:21Z</dcterms:created>
  <dcterms:modified xsi:type="dcterms:W3CDTF">2014-11-21T09:47:38Z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